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56" r:id="rId3"/>
    <p:sldId id="257" r:id="rId4"/>
    <p:sldId id="258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keya8139@gmail.com" initials="t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61EB"/>
    <a:srgbClr val="FFDA65"/>
    <a:srgbClr val="FFD54F"/>
    <a:srgbClr val="FFCF37"/>
    <a:srgbClr val="1944FB"/>
    <a:srgbClr val="0221BE"/>
    <a:srgbClr val="E20000"/>
    <a:srgbClr val="FF0909"/>
    <a:srgbClr val="FF6D6D"/>
    <a:srgbClr val="FF2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248" y="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FA73C-61BB-4288-B7FC-5EB2208CB244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C6336C-6118-4F34-94B1-4BC287FC22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931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EB24-4342-4B69-BD2B-13EBE5F9D8FD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84F6-FA1B-4EE6-9EAA-996AF5403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75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EB24-4342-4B69-BD2B-13EBE5F9D8FD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84F6-FA1B-4EE6-9EAA-996AF5403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806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EB24-4342-4B69-BD2B-13EBE5F9D8FD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84F6-FA1B-4EE6-9EAA-996AF5403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630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EB24-4342-4B69-BD2B-13EBE5F9D8FD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84F6-FA1B-4EE6-9EAA-996AF5403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50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EB24-4342-4B69-BD2B-13EBE5F9D8FD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84F6-FA1B-4EE6-9EAA-996AF5403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72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EB24-4342-4B69-BD2B-13EBE5F9D8FD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84F6-FA1B-4EE6-9EAA-996AF5403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57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EB24-4342-4B69-BD2B-13EBE5F9D8FD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84F6-FA1B-4EE6-9EAA-996AF5403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649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EB24-4342-4B69-BD2B-13EBE5F9D8FD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84F6-FA1B-4EE6-9EAA-996AF5403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06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EB24-4342-4B69-BD2B-13EBE5F9D8FD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84F6-FA1B-4EE6-9EAA-996AF5403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961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EB24-4342-4B69-BD2B-13EBE5F9D8FD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84F6-FA1B-4EE6-9EAA-996AF5403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405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EB24-4342-4B69-BD2B-13EBE5F9D8FD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84F6-FA1B-4EE6-9EAA-996AF5403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78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2EB24-4342-4B69-BD2B-13EBE5F9D8FD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484F6-FA1B-4EE6-9EAA-996AF5403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95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7" Type="http://schemas.openxmlformats.org/officeDocument/2006/relationships/image" Target="../media/image17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1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DA2AA7F3-E309-488C-935C-263C469831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45" y="4358810"/>
            <a:ext cx="2377259" cy="1782944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E3765F1A-DF0E-4362-B81D-B77F76AA17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1323" y="188640"/>
            <a:ext cx="3181037" cy="3171821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83CA1F5-6B6A-4253-94BF-4E3A0FBA8437}"/>
              </a:ext>
            </a:extLst>
          </p:cNvPr>
          <p:cNvSpPr/>
          <p:nvPr/>
        </p:nvSpPr>
        <p:spPr>
          <a:xfrm>
            <a:off x="539552" y="188640"/>
            <a:ext cx="7776863" cy="3168352"/>
          </a:xfrm>
          <a:prstGeom prst="rect">
            <a:avLst/>
          </a:prstGeom>
          <a:solidFill>
            <a:srgbClr val="FFFFCC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F8E52B-A8C3-4FE5-8AA1-3093389BB2DA}"/>
              </a:ext>
            </a:extLst>
          </p:cNvPr>
          <p:cNvSpPr txBox="1"/>
          <p:nvPr/>
        </p:nvSpPr>
        <p:spPr>
          <a:xfrm>
            <a:off x="1187624" y="1683965"/>
            <a:ext cx="282641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250cc</a:t>
            </a:r>
            <a:r>
              <a:rPr kumimoji="1" lang="ja-JP" altLang="en-US" dirty="0"/>
              <a:t>以下のバイク専用</a:t>
            </a:r>
            <a:endParaRPr kumimoji="1" lang="en-US" altLang="ja-JP" dirty="0"/>
          </a:p>
          <a:p>
            <a:r>
              <a:rPr lang="ja-JP" altLang="en-US" dirty="0"/>
              <a:t>インターネット契約サービス</a:t>
            </a:r>
            <a:endParaRPr lang="en-US" altLang="ja-JP" dirty="0"/>
          </a:p>
          <a:p>
            <a:r>
              <a:rPr kumimoji="1" lang="ja-JP" altLang="en-US" sz="3600" dirty="0">
                <a:solidFill>
                  <a:srgbClr val="FF0909"/>
                </a:solidFill>
              </a:rPr>
              <a:t>　</a:t>
            </a:r>
            <a:r>
              <a:rPr kumimoji="1" lang="en-US" altLang="ja-JP" sz="4800" dirty="0">
                <a:solidFill>
                  <a:srgbClr val="FF0909"/>
                </a:solidFill>
              </a:rPr>
              <a:t>【</a:t>
            </a:r>
            <a:r>
              <a:rPr kumimoji="1" lang="ja-JP" altLang="en-US" sz="4800" dirty="0">
                <a:solidFill>
                  <a:srgbClr val="FF0909"/>
                </a:solidFill>
              </a:rPr>
              <a:t>ｉ自賠</a:t>
            </a:r>
            <a:r>
              <a:rPr kumimoji="1" lang="en-US" altLang="ja-JP" sz="4800" dirty="0">
                <a:solidFill>
                  <a:srgbClr val="FF0909"/>
                </a:solidFill>
              </a:rPr>
              <a:t>】</a:t>
            </a:r>
            <a:endParaRPr kumimoji="1" lang="ja-JP" altLang="en-US" sz="4800" dirty="0">
              <a:solidFill>
                <a:srgbClr val="FF0909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F86E9A-9955-4EA3-9DAE-5A3B84F15A6F}"/>
              </a:ext>
            </a:extLst>
          </p:cNvPr>
          <p:cNvSpPr txBox="1"/>
          <p:nvPr/>
        </p:nvSpPr>
        <p:spPr>
          <a:xfrm>
            <a:off x="1028203" y="332656"/>
            <a:ext cx="31117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2060"/>
                </a:solidFill>
              </a:rPr>
              <a:t>自賠責保険料は</a:t>
            </a:r>
            <a:endParaRPr kumimoji="1" lang="en-US" altLang="ja-JP" dirty="0">
              <a:solidFill>
                <a:srgbClr val="002060"/>
              </a:solidFill>
            </a:endParaRPr>
          </a:p>
          <a:p>
            <a:r>
              <a:rPr lang="ja-JP" altLang="en-US" dirty="0">
                <a:solidFill>
                  <a:srgbClr val="002060"/>
                </a:solidFill>
              </a:rPr>
              <a:t>どこで加入しても同じです！！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A5D6BC9-DECA-45CD-B367-439028E308CE}"/>
              </a:ext>
            </a:extLst>
          </p:cNvPr>
          <p:cNvSpPr txBox="1"/>
          <p:nvPr/>
        </p:nvSpPr>
        <p:spPr>
          <a:xfrm>
            <a:off x="1043608" y="1340768"/>
            <a:ext cx="27991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すぐに手続きしやすいのは・・・</a:t>
            </a:r>
            <a:endParaRPr kumimoji="1" lang="en-US" altLang="ja-JP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4F59E30-5C72-4C7C-9965-D4E9EC0887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717032"/>
            <a:ext cx="2880320" cy="2880320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14FA2C3-B761-4AF6-945D-989B8632D33D}"/>
              </a:ext>
            </a:extLst>
          </p:cNvPr>
          <p:cNvSpPr/>
          <p:nvPr/>
        </p:nvSpPr>
        <p:spPr>
          <a:xfrm>
            <a:off x="539552" y="3504477"/>
            <a:ext cx="7776863" cy="3168352"/>
          </a:xfrm>
          <a:prstGeom prst="rect">
            <a:avLst/>
          </a:prstGeom>
          <a:solidFill>
            <a:schemeClr val="accent3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F18DE94-8860-4875-B3AB-6CAC8FF73527}"/>
              </a:ext>
            </a:extLst>
          </p:cNvPr>
          <p:cNvSpPr txBox="1"/>
          <p:nvPr/>
        </p:nvSpPr>
        <p:spPr>
          <a:xfrm>
            <a:off x="1187624" y="6165304"/>
            <a:ext cx="3820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</a:rPr>
              <a:t>１か月前～７日前に手続きできます！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5A5774C-4AB3-435F-BD4E-BD07D2F6C189}"/>
              </a:ext>
            </a:extLst>
          </p:cNvPr>
          <p:cNvSpPr txBox="1"/>
          <p:nvPr/>
        </p:nvSpPr>
        <p:spPr>
          <a:xfrm>
            <a:off x="2753697" y="4317209"/>
            <a:ext cx="282641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250cc</a:t>
            </a:r>
            <a:r>
              <a:rPr kumimoji="1" lang="ja-JP" altLang="en-US" dirty="0"/>
              <a:t>以下のバイク専用</a:t>
            </a:r>
            <a:endParaRPr kumimoji="1" lang="en-US" altLang="ja-JP" dirty="0"/>
          </a:p>
          <a:p>
            <a:r>
              <a:rPr lang="ja-JP" altLang="en-US" dirty="0"/>
              <a:t>インターネット契約サービス</a:t>
            </a:r>
            <a:endParaRPr lang="en-US" altLang="ja-JP" dirty="0"/>
          </a:p>
          <a:p>
            <a:r>
              <a:rPr kumimoji="1" lang="ja-JP" altLang="en-US" sz="3600" dirty="0">
                <a:solidFill>
                  <a:srgbClr val="FF0909"/>
                </a:solidFill>
              </a:rPr>
              <a:t>　</a:t>
            </a:r>
            <a:r>
              <a:rPr kumimoji="1" lang="en-US" altLang="ja-JP" sz="4800" dirty="0">
                <a:solidFill>
                  <a:srgbClr val="FF0909"/>
                </a:solidFill>
              </a:rPr>
              <a:t>【</a:t>
            </a:r>
            <a:r>
              <a:rPr kumimoji="1" lang="ja-JP" altLang="en-US" sz="4800" dirty="0">
                <a:solidFill>
                  <a:srgbClr val="FF0909"/>
                </a:solidFill>
              </a:rPr>
              <a:t>ｉ自賠</a:t>
            </a:r>
            <a:r>
              <a:rPr kumimoji="1" lang="en-US" altLang="ja-JP" sz="4800" dirty="0">
                <a:solidFill>
                  <a:srgbClr val="FF0909"/>
                </a:solidFill>
              </a:rPr>
              <a:t>】</a:t>
            </a:r>
            <a:endParaRPr kumimoji="1" lang="ja-JP" altLang="en-US" sz="4800" dirty="0">
              <a:solidFill>
                <a:srgbClr val="FF0909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2DE0929-9DAC-4A76-A080-171CD20B498F}"/>
              </a:ext>
            </a:extLst>
          </p:cNvPr>
          <p:cNvSpPr txBox="1"/>
          <p:nvPr/>
        </p:nvSpPr>
        <p:spPr>
          <a:xfrm>
            <a:off x="780245" y="3717032"/>
            <a:ext cx="30716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パソコン・スマホで手続きできる！</a:t>
            </a:r>
            <a:endParaRPr kumimoji="1" lang="en-US" altLang="ja-JP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50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損保ジャパン日本興亜海外旅行保険ネット即日加入！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7"/>
            <a:ext cx="2160226" cy="36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自賠責保険！インターネット契約サービス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44" y="1916832"/>
            <a:ext cx="68580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手続き簡単！！自宅で加入自賠責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84" y="2996952"/>
            <a:ext cx="6858000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インターネットで手続き完結できるのはこのサイト。原付・250cc自賠責保険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385" y="5877273"/>
            <a:ext cx="6858000" cy="73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3594436-AE1C-4587-9D81-1050176E1036}"/>
              </a:ext>
            </a:extLst>
          </p:cNvPr>
          <p:cNvSpPr txBox="1"/>
          <p:nvPr/>
        </p:nvSpPr>
        <p:spPr>
          <a:xfrm>
            <a:off x="827584" y="692696"/>
            <a:ext cx="9557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クリエイトジャパン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32AB251-8284-4E80-8141-69B1A24774BE}"/>
              </a:ext>
            </a:extLst>
          </p:cNvPr>
          <p:cNvSpPr/>
          <p:nvPr/>
        </p:nvSpPr>
        <p:spPr>
          <a:xfrm>
            <a:off x="755576" y="1080122"/>
            <a:ext cx="6858000" cy="620686"/>
          </a:xfrm>
          <a:prstGeom prst="rect">
            <a:avLst/>
          </a:prstGeom>
          <a:solidFill>
            <a:srgbClr val="E06B0A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906D43E-242A-4618-922C-851AAC78E49A}"/>
              </a:ext>
            </a:extLst>
          </p:cNvPr>
          <p:cNvSpPr/>
          <p:nvPr/>
        </p:nvSpPr>
        <p:spPr>
          <a:xfrm>
            <a:off x="971608" y="1167135"/>
            <a:ext cx="640752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b="1" cap="none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自賠責保険料はどこで加入しても同じです！！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860032" y="5301208"/>
            <a:ext cx="1656184" cy="283233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200" b="1" spc="-150" dirty="0"/>
              <a:t>１か月前から７日前まで</a:t>
            </a:r>
          </a:p>
        </p:txBody>
      </p:sp>
      <p:pic>
        <p:nvPicPr>
          <p:cNvPr id="2049" name="Picture 1">
            <a:extLst>
              <a:ext uri="{FF2B5EF4-FFF2-40B4-BE49-F238E27FC236}">
                <a16:creationId xmlns:a16="http://schemas.microsoft.com/office/drawing/2014/main" id="{75E495CA-BE7B-4562-96A6-B995A83AB0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20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75DC0CCE-FBFD-4E1B-99E2-2AB6C0C8EC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20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195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あなたのバイクについていますか？自賠責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77900"/>
            <a:ext cx="68580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1202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あなたのバイクについていますか？自賠責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56055"/>
            <a:ext cx="6858000" cy="436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自賠責保険は、必ず加入しなければならない、法律で義務付けられた強制保険です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179"/>
            <a:ext cx="685800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自賠責保険の加入は法律で義務付けられています。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-344297"/>
            <a:ext cx="68580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194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支払限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-461963"/>
            <a:ext cx="6657975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角丸四角形 4"/>
          <p:cNvSpPr/>
          <p:nvPr/>
        </p:nvSpPr>
        <p:spPr>
          <a:xfrm>
            <a:off x="1115616" y="-667399"/>
            <a:ext cx="7056784" cy="10289087"/>
          </a:xfrm>
          <a:prstGeom prst="roundRect">
            <a:avLst>
              <a:gd name="adj" fmla="val 1136"/>
            </a:avLst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1115616" y="-1035496"/>
            <a:ext cx="7056784" cy="368097"/>
          </a:xfrm>
          <a:prstGeom prst="roundRect">
            <a:avLst>
              <a:gd name="adj" fmla="val 12229"/>
            </a:avLst>
          </a:prstGeom>
          <a:solidFill>
            <a:schemeClr val="accent5">
              <a:lumMod val="20000"/>
              <a:lumOff val="80000"/>
              <a:alpha val="52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rgbClr val="0070C0"/>
                </a:solidFill>
              </a:rPr>
              <a:t>主な補償範囲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59632" y="476673"/>
            <a:ext cx="67687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バイクを運転中に他人にけがをさせたり、死亡させたりした場合の</a:t>
            </a:r>
            <a:r>
              <a:rPr lang="ja-JP" altLang="en-US" sz="1100" dirty="0"/>
              <a:t>対人賠償事故を補償します。</a:t>
            </a:r>
            <a:br>
              <a:rPr lang="ja-JP" altLang="en-US" sz="1100" dirty="0"/>
            </a:br>
            <a:r>
              <a:rPr lang="ja-JP" altLang="en-US" sz="1100" dirty="0"/>
              <a:t>補償範囲は、迅速かつ公平に保険金等をお支払いするために、国土交通大臣および内閣総理大臣により以下のとおり「支払基準」が定められています。</a:t>
            </a:r>
            <a:endParaRPr kumimoji="1" lang="ja-JP" altLang="en-US" sz="110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462738"/>
              </p:ext>
            </p:extLst>
          </p:nvPr>
        </p:nvGraphicFramePr>
        <p:xfrm>
          <a:off x="1572344" y="1196752"/>
          <a:ext cx="6096000" cy="3623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endParaRPr kumimoji="1" lang="ja-JP" altLang="en-US" sz="11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損害の範囲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支払限度額（被害者</a:t>
                      </a:r>
                      <a:r>
                        <a:rPr kumimoji="1" lang="en-US" altLang="ja-JP" sz="11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11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名あたり）</a:t>
                      </a:r>
                      <a:endParaRPr kumimoji="1" lang="ja-JP" altLang="en-US" sz="11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210">
                <a:tc>
                  <a:txBody>
                    <a:bodyPr/>
                    <a:lstStyle/>
                    <a:p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傷害による損害</a:t>
                      </a:r>
                      <a:endParaRPr kumimoji="1" lang="ja-JP" alt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治療関係費、文書料、休業損害、慰謝料等</a:t>
                      </a:r>
                      <a:endParaRPr kumimoji="1" lang="ja-JP" alt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最高</a:t>
                      </a: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万円</a:t>
                      </a:r>
                      <a:endParaRPr kumimoji="1" lang="ja-JP" alt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7340">
                <a:tc>
                  <a:txBody>
                    <a:bodyPr/>
                    <a:lstStyle/>
                    <a:p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後遺障害による損害</a:t>
                      </a:r>
                      <a:endParaRPr kumimoji="1" lang="ja-JP" alt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逸失利益、慰謝料等</a:t>
                      </a:r>
                      <a:endParaRPr kumimoji="1" lang="ja-JP" alt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神経系統・精神・胸腹部臓器に著しい障害を残して介護が必要な場合</a:t>
                      </a:r>
                      <a:br>
                        <a:rPr lang="ja-JP" altLang="en-US" sz="1000" dirty="0"/>
                      </a:br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常時介護のとき：最高</a:t>
                      </a: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4,000</a:t>
                      </a:r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万円</a:t>
                      </a:r>
                    </a:p>
                    <a:p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随時介護のとき：最高</a:t>
                      </a: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3,000</a:t>
                      </a:r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万円</a:t>
                      </a:r>
                    </a:p>
                    <a:p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後遺障害の程度により</a:t>
                      </a:r>
                      <a:br>
                        <a:rPr lang="ja-JP" altLang="en-US" sz="1000" dirty="0"/>
                      </a:br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級：最高</a:t>
                      </a: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3,000</a:t>
                      </a:r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万円～</a:t>
                      </a:r>
                      <a:endParaRPr kumimoji="1" lang="en-US" altLang="ja-JP" sz="1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級：最高</a:t>
                      </a: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万円</a:t>
                      </a:r>
                      <a:endParaRPr kumimoji="1" lang="ja-JP" alt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210">
                <a:tc>
                  <a:txBody>
                    <a:bodyPr/>
                    <a:lstStyle/>
                    <a:p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死亡による損害</a:t>
                      </a:r>
                      <a:endParaRPr kumimoji="1" lang="ja-JP" alt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葬儀費、逸失利益、慰謝料（本人および遺族）</a:t>
                      </a:r>
                      <a:endParaRPr kumimoji="1" lang="ja-JP" alt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最高</a:t>
                      </a: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3,000</a:t>
                      </a:r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万円</a:t>
                      </a:r>
                      <a:endParaRPr kumimoji="1" lang="ja-JP" alt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210">
                <a:tc>
                  <a:txBody>
                    <a:bodyPr/>
                    <a:lstStyle/>
                    <a:p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死亡するまでの傷害による損害</a:t>
                      </a:r>
                      <a:endParaRPr kumimoji="1" lang="ja-JP" alt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（傷害による損害の場合と同じ）</a:t>
                      </a:r>
                      <a:endParaRPr kumimoji="1" lang="ja-JP" alt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最高</a:t>
                      </a: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万円</a:t>
                      </a:r>
                      <a:endParaRPr kumimoji="1" lang="ja-JP" alt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9" name="Picture 2" descr="バイク自賠責で補償される内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334" y="4962820"/>
            <a:ext cx="6124575" cy="4514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角丸四角形 1"/>
          <p:cNvSpPr/>
          <p:nvPr/>
        </p:nvSpPr>
        <p:spPr>
          <a:xfrm>
            <a:off x="1543769" y="5517232"/>
            <a:ext cx="2956223" cy="432048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solidFill>
                  <a:schemeClr val="tx1"/>
                </a:solidFill>
              </a:rPr>
              <a:t>　　　対人賠償　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4712121" y="5517232"/>
            <a:ext cx="2956223" cy="432048"/>
          </a:xfrm>
          <a:prstGeom prst="roundRect">
            <a:avLst/>
          </a:prstGeom>
          <a:solidFill>
            <a:srgbClr val="FF6D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solidFill>
                  <a:schemeClr val="tx1"/>
                </a:solidFill>
              </a:rPr>
              <a:t>　　　対物賠償</a:t>
            </a:r>
          </a:p>
        </p:txBody>
      </p:sp>
      <p:sp>
        <p:nvSpPr>
          <p:cNvPr id="3" name="乗算記号 2"/>
          <p:cNvSpPr/>
          <p:nvPr/>
        </p:nvSpPr>
        <p:spPr>
          <a:xfrm>
            <a:off x="4712121" y="5517232"/>
            <a:ext cx="432048" cy="432048"/>
          </a:xfrm>
          <a:prstGeom prst="mathMultiply">
            <a:avLst>
              <a:gd name="adj1" fmla="val 20400"/>
            </a:avLst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ドーナツ 10"/>
          <p:cNvSpPr/>
          <p:nvPr/>
        </p:nvSpPr>
        <p:spPr>
          <a:xfrm>
            <a:off x="1619672" y="5545934"/>
            <a:ext cx="360040" cy="381693"/>
          </a:xfrm>
          <a:prstGeom prst="donu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347864" y="5644543"/>
            <a:ext cx="11387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/>
              <a:t>補償されます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444208" y="5639595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/>
              <a:t>補償されません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4716016" y="7605464"/>
            <a:ext cx="2956223" cy="432048"/>
          </a:xfrm>
          <a:prstGeom prst="roundRect">
            <a:avLst/>
          </a:prstGeom>
          <a:solidFill>
            <a:srgbClr val="FF6D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solidFill>
                  <a:schemeClr val="tx1"/>
                </a:solidFill>
              </a:rPr>
              <a:t>　　　車両保険</a:t>
            </a:r>
          </a:p>
        </p:txBody>
      </p:sp>
      <p:sp>
        <p:nvSpPr>
          <p:cNvPr id="15" name="乗算記号 14"/>
          <p:cNvSpPr/>
          <p:nvPr/>
        </p:nvSpPr>
        <p:spPr>
          <a:xfrm>
            <a:off x="4716016" y="7605464"/>
            <a:ext cx="432048" cy="432048"/>
          </a:xfrm>
          <a:prstGeom prst="mathMultiply">
            <a:avLst>
              <a:gd name="adj1" fmla="val 20400"/>
            </a:avLst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372200" y="7698377"/>
            <a:ext cx="128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/>
              <a:t>補償されません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1556385" y="7605464"/>
            <a:ext cx="2956223" cy="432048"/>
          </a:xfrm>
          <a:prstGeom prst="roundRect">
            <a:avLst/>
          </a:prstGeom>
          <a:solidFill>
            <a:srgbClr val="FF6D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</a:rPr>
              <a:t>　　 </a:t>
            </a:r>
            <a:r>
              <a:rPr lang="ja-JP" altLang="en-US" sz="1400" spc="-150" dirty="0">
                <a:solidFill>
                  <a:schemeClr val="tx1"/>
                </a:solidFill>
              </a:rPr>
              <a:t>人身傷害・搭乗者傷害</a:t>
            </a:r>
            <a:endParaRPr kumimoji="1" lang="ja-JP" altLang="en-US" sz="1400" spc="-150" dirty="0">
              <a:solidFill>
                <a:schemeClr val="tx1"/>
              </a:solidFill>
            </a:endParaRPr>
          </a:p>
        </p:txBody>
      </p:sp>
      <p:sp>
        <p:nvSpPr>
          <p:cNvPr id="18" name="乗算記号 17"/>
          <p:cNvSpPr/>
          <p:nvPr/>
        </p:nvSpPr>
        <p:spPr>
          <a:xfrm>
            <a:off x="1556385" y="7605464"/>
            <a:ext cx="432048" cy="432048"/>
          </a:xfrm>
          <a:prstGeom prst="mathMultiply">
            <a:avLst>
              <a:gd name="adj1" fmla="val 20400"/>
            </a:avLst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203848" y="7698377"/>
            <a:ext cx="128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spc="-150" dirty="0"/>
              <a:t>補償されません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184979" y="6135687"/>
            <a:ext cx="203773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自転車に誤って接触し、</a:t>
            </a:r>
            <a:endParaRPr kumimoji="1"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相手にケガをさせてしまった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!</a:t>
            </a:r>
            <a:endParaRPr kumimoji="1"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287691" y="6135687"/>
            <a:ext cx="230864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信号機やガードレールに接触し、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破損させてしまった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!</a:t>
            </a:r>
            <a:endParaRPr kumimoji="1"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184979" y="6855767"/>
            <a:ext cx="175240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バイクに接触して相手に</a:t>
            </a:r>
            <a:endParaRPr kumimoji="1"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ケガをさせてしまった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!</a:t>
            </a:r>
            <a:endParaRPr kumimoji="1"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258837" y="6855767"/>
            <a:ext cx="233749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他の自動車と衝突したはずみに</a:t>
            </a:r>
            <a:endParaRPr kumimoji="1"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店舗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に接触、破損させてしまった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!</a:t>
            </a:r>
            <a:endParaRPr kumimoji="1"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060441" y="8223919"/>
            <a:ext cx="236754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spc="-1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カーブを曲がりきれずに崖に転落</a:t>
            </a:r>
            <a:r>
              <a:rPr kumimoji="1" lang="en-US" altLang="ja-JP" sz="1200" spc="-1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､</a:t>
            </a:r>
          </a:p>
          <a:p>
            <a:r>
              <a:rPr lang="ja-JP" altLang="en-US" sz="1200" spc="-1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運転手本人が死亡してしまった</a:t>
            </a:r>
            <a:r>
              <a:rPr lang="en-US" altLang="ja-JP" sz="1200" spc="-1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!</a:t>
            </a:r>
            <a:endParaRPr kumimoji="1" lang="ja-JP" altLang="en-US" sz="1200" spc="-15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64088" y="8223919"/>
            <a:ext cx="201689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運転中に、電柱に衝突して、</a:t>
            </a:r>
            <a:endParaRPr kumimoji="1"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バイクが破損してしまった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!</a:t>
            </a:r>
            <a:endParaRPr kumimoji="1"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060441" y="8939663"/>
            <a:ext cx="2367543" cy="466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045121" y="8972608"/>
            <a:ext cx="24548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交差点で出合い頭に相手自動車と衝突し、</a:t>
            </a:r>
            <a:endParaRPr kumimoji="1" lang="en-US" altLang="ja-JP" sz="1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自分が大腿骨を骨折してしまった</a:t>
            </a:r>
            <a:r>
              <a:rPr lang="en-US" altLang="ja-JP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!</a:t>
            </a:r>
            <a:endParaRPr kumimoji="1" lang="ja-JP" altLang="en-US" sz="1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364089" y="8941830"/>
            <a:ext cx="208823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台風による洪水で、バイクが</a:t>
            </a:r>
            <a:endParaRPr kumimoji="1"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水没してしまった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!</a:t>
            </a:r>
            <a:endParaRPr kumimoji="1"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FC1170B-1675-4BDE-ADFC-05CF282255D2}"/>
              </a:ext>
            </a:extLst>
          </p:cNvPr>
          <p:cNvSpPr/>
          <p:nvPr/>
        </p:nvSpPr>
        <p:spPr>
          <a:xfrm>
            <a:off x="5580113" y="-70596"/>
            <a:ext cx="504056" cy="403252"/>
          </a:xfrm>
          <a:prstGeom prst="rect">
            <a:avLst/>
          </a:prstGeom>
          <a:solidFill>
            <a:srgbClr val="FFDA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20C48C95-7D2F-4CC9-891E-CE54111338C7}"/>
              </a:ext>
            </a:extLst>
          </p:cNvPr>
          <p:cNvSpPr/>
          <p:nvPr/>
        </p:nvSpPr>
        <p:spPr>
          <a:xfrm>
            <a:off x="5444100" y="-231214"/>
            <a:ext cx="78408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4000" b="1" cap="none" spc="0" dirty="0">
                <a:ln w="28575">
                  <a:solidFill>
                    <a:schemeClr val="bg1"/>
                  </a:solidFill>
                  <a:prstDash val="solid"/>
                </a:ln>
                <a:solidFill>
                  <a:srgbClr val="4161EB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ahnschrift" panose="020B0502040204020203" pitchFamily="34" charset="0"/>
              </a:rPr>
              <a:t>75</a:t>
            </a:r>
            <a:endParaRPr lang="ja-JP" altLang="en-US" sz="4000" b="1" cap="none" spc="0" dirty="0">
              <a:ln w="28575">
                <a:solidFill>
                  <a:schemeClr val="bg1"/>
                </a:solidFill>
                <a:prstDash val="solid"/>
              </a:ln>
              <a:solidFill>
                <a:srgbClr val="4161EB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104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4">
            <a:extLst>
              <a:ext uri="{FF2B5EF4-FFF2-40B4-BE49-F238E27FC236}">
                <a16:creationId xmlns:a16="http://schemas.microsoft.com/office/drawing/2014/main" id="{F7276D8E-3D48-4798-A1BC-CCD90D280F0D}"/>
              </a:ext>
            </a:extLst>
          </p:cNvPr>
          <p:cNvSpPr/>
          <p:nvPr/>
        </p:nvSpPr>
        <p:spPr>
          <a:xfrm>
            <a:off x="1115616" y="692696"/>
            <a:ext cx="7056784" cy="5472608"/>
          </a:xfrm>
          <a:prstGeom prst="roundRect">
            <a:avLst>
              <a:gd name="adj" fmla="val 1136"/>
            </a:avLst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角丸四角形 5">
            <a:extLst>
              <a:ext uri="{FF2B5EF4-FFF2-40B4-BE49-F238E27FC236}">
                <a16:creationId xmlns:a16="http://schemas.microsoft.com/office/drawing/2014/main" id="{F0D34C9A-77CA-49B0-AEBF-1C5801AF5A98}"/>
              </a:ext>
            </a:extLst>
          </p:cNvPr>
          <p:cNvSpPr/>
          <p:nvPr/>
        </p:nvSpPr>
        <p:spPr>
          <a:xfrm>
            <a:off x="1115616" y="324599"/>
            <a:ext cx="7056784" cy="368097"/>
          </a:xfrm>
          <a:prstGeom prst="roundRect">
            <a:avLst>
              <a:gd name="adj" fmla="val 12229"/>
            </a:avLst>
          </a:prstGeom>
          <a:solidFill>
            <a:schemeClr val="accent5">
              <a:lumMod val="20000"/>
              <a:lumOff val="80000"/>
              <a:alpha val="52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rgbClr val="0070C0"/>
                </a:solidFill>
              </a:rPr>
              <a:t>保険料と保険期間</a:t>
            </a:r>
          </a:p>
        </p:txBody>
      </p:sp>
      <p:graphicFrame>
        <p:nvGraphicFramePr>
          <p:cNvPr id="4" name="オブジェクト 3">
            <a:extLst>
              <a:ext uri="{FF2B5EF4-FFF2-40B4-BE49-F238E27FC236}">
                <a16:creationId xmlns:a16="http://schemas.microsoft.com/office/drawing/2014/main" id="{23EE758A-9564-45C5-949E-4A97B28A33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0576309"/>
              </p:ext>
            </p:extLst>
          </p:nvPr>
        </p:nvGraphicFramePr>
        <p:xfrm>
          <a:off x="1367644" y="2132856"/>
          <a:ext cx="6552728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Worksheet" r:id="rId3" imgW="6010451" imgH="1152681" progId="Excel.Sheet.12">
                  <p:embed/>
                </p:oleObj>
              </mc:Choice>
              <mc:Fallback>
                <p:oleObj name="Worksheet" r:id="rId3" imgW="6010451" imgH="115268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67644" y="2132856"/>
                        <a:ext cx="6552728" cy="1152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オブジェクト 6">
            <a:extLst>
              <a:ext uri="{FF2B5EF4-FFF2-40B4-BE49-F238E27FC236}">
                <a16:creationId xmlns:a16="http://schemas.microsoft.com/office/drawing/2014/main" id="{B5A2719E-DD77-48FB-B14C-D0BD7CB88D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8159335"/>
              </p:ext>
            </p:extLst>
          </p:nvPr>
        </p:nvGraphicFramePr>
        <p:xfrm>
          <a:off x="1331640" y="4149080"/>
          <a:ext cx="6552728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Worksheet" r:id="rId5" imgW="6010451" imgH="1152681" progId="Excel.Sheet.12">
                  <p:embed/>
                </p:oleObj>
              </mc:Choice>
              <mc:Fallback>
                <p:oleObj name="Worksheet" r:id="rId5" imgW="6010451" imgH="1152681" progId="Excel.Sheet.12">
                  <p:embed/>
                  <p:pic>
                    <p:nvPicPr>
                      <p:cNvPr id="4" name="オブジェクト 3">
                        <a:extLst>
                          <a:ext uri="{FF2B5EF4-FFF2-40B4-BE49-F238E27FC236}">
                            <a16:creationId xmlns:a16="http://schemas.microsoft.com/office/drawing/2014/main" id="{23EE758A-9564-45C5-949E-4A97B28A33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1640" y="4149080"/>
                        <a:ext cx="6552728" cy="1152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 descr="自賠責保険の加入は法律で義務付けられています。">
            <a:extLst>
              <a:ext uri="{FF2B5EF4-FFF2-40B4-BE49-F238E27FC236}">
                <a16:creationId xmlns:a16="http://schemas.microsoft.com/office/drawing/2014/main" id="{E086CF08-1C31-402C-AB86-D2E909E629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401" y="804688"/>
            <a:ext cx="6657975" cy="49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A1FA41-FC15-48B3-B58B-C3749E3C2BEF}"/>
              </a:ext>
            </a:extLst>
          </p:cNvPr>
          <p:cNvSpPr txBox="1"/>
          <p:nvPr/>
        </p:nvSpPr>
        <p:spPr>
          <a:xfrm>
            <a:off x="1331640" y="1554940"/>
            <a:ext cx="1901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C00000"/>
                </a:solidFill>
              </a:rPr>
              <a:t>原付（～</a:t>
            </a:r>
            <a:r>
              <a:rPr kumimoji="1" lang="en-US" altLang="ja-JP" sz="1600" dirty="0">
                <a:solidFill>
                  <a:srgbClr val="C00000"/>
                </a:solidFill>
              </a:rPr>
              <a:t>125cc</a:t>
            </a:r>
            <a:r>
              <a:rPr kumimoji="1" lang="ja-JP" altLang="en-US" sz="1600" dirty="0">
                <a:solidFill>
                  <a:srgbClr val="C00000"/>
                </a:solidFill>
              </a:rPr>
              <a:t>以下）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3E88E16-824F-4D54-AD10-AA64B4D9C726}"/>
              </a:ext>
            </a:extLst>
          </p:cNvPr>
          <p:cNvSpPr txBox="1"/>
          <p:nvPr/>
        </p:nvSpPr>
        <p:spPr>
          <a:xfrm>
            <a:off x="1403648" y="1911131"/>
            <a:ext cx="5521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（</a:t>
            </a:r>
            <a:r>
              <a:rPr lang="en-US" altLang="ja-JP" sz="1000" dirty="0"/>
              <a:t>2020</a:t>
            </a:r>
            <a:r>
              <a:rPr lang="ja-JP" altLang="en-US" sz="1000" dirty="0"/>
              <a:t>年</a:t>
            </a:r>
            <a:r>
              <a:rPr lang="en-US" altLang="ja-JP" sz="1000" dirty="0"/>
              <a:t>4</a:t>
            </a:r>
            <a:r>
              <a:rPr lang="ja-JP" altLang="en-US" sz="1000" dirty="0"/>
              <a:t>月</a:t>
            </a:r>
            <a:r>
              <a:rPr lang="en-US" altLang="ja-JP" sz="1000" dirty="0"/>
              <a:t>1</a:t>
            </a:r>
            <a:r>
              <a:rPr lang="ja-JP" altLang="en-US" sz="1000" dirty="0"/>
              <a:t>日以降保険始期の契約で、離島以外の地域（沖縄県を除きます。）に適用する保険料）</a:t>
            </a:r>
            <a:endParaRPr kumimoji="1" lang="ja-JP" altLang="en-US" sz="1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5182CAD-0631-42C0-BE61-35704AD34532}"/>
              </a:ext>
            </a:extLst>
          </p:cNvPr>
          <p:cNvSpPr txBox="1"/>
          <p:nvPr/>
        </p:nvSpPr>
        <p:spPr>
          <a:xfrm>
            <a:off x="1331640" y="3573016"/>
            <a:ext cx="36776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C00000"/>
                </a:solidFill>
              </a:rPr>
              <a:t>125cc</a:t>
            </a:r>
            <a:r>
              <a:rPr lang="ja-JP" altLang="en-US" sz="1600" dirty="0">
                <a:solidFill>
                  <a:srgbClr val="C00000"/>
                </a:solidFill>
              </a:rPr>
              <a:t>超～</a:t>
            </a:r>
            <a:r>
              <a:rPr lang="en-US" altLang="ja-JP" sz="1600" dirty="0">
                <a:solidFill>
                  <a:srgbClr val="C00000"/>
                </a:solidFill>
              </a:rPr>
              <a:t>250cc</a:t>
            </a:r>
            <a:r>
              <a:rPr lang="ja-JP" altLang="en-US" sz="1600" dirty="0">
                <a:solidFill>
                  <a:srgbClr val="C00000"/>
                </a:solidFill>
              </a:rPr>
              <a:t>以下のバイク（軽二輪</a:t>
            </a:r>
            <a:r>
              <a:rPr kumimoji="1" lang="ja-JP" altLang="en-US" sz="1600" dirty="0">
                <a:solidFill>
                  <a:srgbClr val="C00000"/>
                </a:solidFill>
              </a:rPr>
              <a:t>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5BB5576-D309-485A-802A-4FF23E67D93C}"/>
              </a:ext>
            </a:extLst>
          </p:cNvPr>
          <p:cNvSpPr txBox="1"/>
          <p:nvPr/>
        </p:nvSpPr>
        <p:spPr>
          <a:xfrm>
            <a:off x="1403648" y="3902859"/>
            <a:ext cx="5521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（</a:t>
            </a:r>
            <a:r>
              <a:rPr lang="en-US" altLang="ja-JP" sz="1000" dirty="0"/>
              <a:t>2020</a:t>
            </a:r>
            <a:r>
              <a:rPr lang="ja-JP" altLang="en-US" sz="1000" dirty="0"/>
              <a:t>年</a:t>
            </a:r>
            <a:r>
              <a:rPr lang="en-US" altLang="ja-JP" sz="1000" dirty="0"/>
              <a:t>4</a:t>
            </a:r>
            <a:r>
              <a:rPr lang="ja-JP" altLang="en-US" sz="1000" dirty="0"/>
              <a:t>月</a:t>
            </a:r>
            <a:r>
              <a:rPr lang="en-US" altLang="ja-JP" sz="1000" dirty="0"/>
              <a:t>1</a:t>
            </a:r>
            <a:r>
              <a:rPr lang="ja-JP" altLang="en-US" sz="1000" dirty="0"/>
              <a:t>日以降保険始期の契約で、離島以外の地域（沖縄県を除きます。）に適用する保険料）</a:t>
            </a:r>
            <a:endParaRPr kumimoji="1" lang="ja-JP" altLang="en-US" sz="10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59F50DB-1296-42B0-8E22-C247534787FC}"/>
              </a:ext>
            </a:extLst>
          </p:cNvPr>
          <p:cNvSpPr txBox="1"/>
          <p:nvPr/>
        </p:nvSpPr>
        <p:spPr>
          <a:xfrm>
            <a:off x="1331640" y="5467290"/>
            <a:ext cx="492634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/>
              <a:t>※</a:t>
            </a:r>
            <a:r>
              <a:rPr lang="ja-JP" altLang="en-US" sz="1000" dirty="0"/>
              <a:t>（参考）は保険料を保険期間の年数で割った金額です。円単位を四捨五入しています。</a:t>
            </a:r>
          </a:p>
          <a:p>
            <a:r>
              <a:rPr lang="en-US" altLang="ja-JP" sz="1000" dirty="0"/>
              <a:t>※</a:t>
            </a:r>
            <a:r>
              <a:rPr lang="ja-JP" altLang="en-US" sz="1000" dirty="0"/>
              <a:t>保険期間は</a:t>
            </a:r>
            <a:r>
              <a:rPr lang="en-US" altLang="ja-JP" sz="1000" dirty="0"/>
              <a:t>1</a:t>
            </a:r>
            <a:r>
              <a:rPr lang="ja-JP" altLang="en-US" sz="1000" dirty="0"/>
              <a:t>年～</a:t>
            </a:r>
            <a:r>
              <a:rPr lang="en-US" altLang="ja-JP" sz="1000" dirty="0"/>
              <a:t>5</a:t>
            </a:r>
            <a:r>
              <a:rPr lang="ja-JP" altLang="en-US" sz="1000" dirty="0"/>
              <a:t>年まで自由に選択できます。</a:t>
            </a:r>
          </a:p>
          <a:p>
            <a:r>
              <a:rPr lang="en-US" altLang="ja-JP" sz="1000" dirty="0"/>
              <a:t>※</a:t>
            </a:r>
            <a:r>
              <a:rPr lang="ja-JP" altLang="en-US" sz="1000" dirty="0"/>
              <a:t>保険料、補償される支払限度額はどの保険会社でご加入しても同じです。</a:t>
            </a:r>
          </a:p>
        </p:txBody>
      </p:sp>
    </p:spTree>
    <p:extLst>
      <p:ext uri="{BB962C8B-B14F-4D97-AF65-F5344CB8AC3E}">
        <p14:creationId xmlns:p14="http://schemas.microsoft.com/office/powerpoint/2010/main" val="877362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四角形: 1 つの角を切り取り 1 つの角を丸める 17">
            <a:extLst>
              <a:ext uri="{FF2B5EF4-FFF2-40B4-BE49-F238E27FC236}">
                <a16:creationId xmlns:a16="http://schemas.microsoft.com/office/drawing/2014/main" id="{BEB5955D-23F6-4D65-8A22-F5A6F0464BD1}"/>
              </a:ext>
            </a:extLst>
          </p:cNvPr>
          <p:cNvSpPr/>
          <p:nvPr/>
        </p:nvSpPr>
        <p:spPr>
          <a:xfrm>
            <a:off x="3622154" y="2075161"/>
            <a:ext cx="1885950" cy="2217931"/>
          </a:xfrm>
          <a:prstGeom prst="snipRoundRect">
            <a:avLst>
              <a:gd name="adj1" fmla="val 0"/>
              <a:gd name="adj2" fmla="val 15812"/>
            </a:avLst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C6297FB7-27EF-413C-8009-AD768922060E}"/>
              </a:ext>
            </a:extLst>
          </p:cNvPr>
          <p:cNvCxnSpPr/>
          <p:nvPr/>
        </p:nvCxnSpPr>
        <p:spPr>
          <a:xfrm>
            <a:off x="539552" y="476672"/>
            <a:ext cx="7632848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C6163EA-D952-49B1-AA14-0A76D5432F3F}"/>
              </a:ext>
            </a:extLst>
          </p:cNvPr>
          <p:cNvSpPr/>
          <p:nvPr/>
        </p:nvSpPr>
        <p:spPr>
          <a:xfrm>
            <a:off x="539552" y="980728"/>
            <a:ext cx="7704856" cy="288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900" dirty="0">
                <a:solidFill>
                  <a:schemeClr val="bg1">
                    <a:lumMod val="50000"/>
                  </a:schemeClr>
                </a:solidFill>
              </a:rPr>
              <a:t>認証番号：　</a:t>
            </a:r>
            <a:r>
              <a:rPr kumimoji="1" lang="en-US" altLang="ja-JP" sz="900" dirty="0">
                <a:solidFill>
                  <a:schemeClr val="bg1">
                    <a:lumMod val="50000"/>
                  </a:schemeClr>
                </a:solidFill>
              </a:rPr>
              <a:t>SJNK17-80580 (2018.3.20)</a:t>
            </a:r>
            <a:endParaRPr kumimoji="1" lang="ja-JP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四角形: 1 つの角を切り取り 1 つの角を丸める 8">
            <a:extLst>
              <a:ext uri="{FF2B5EF4-FFF2-40B4-BE49-F238E27FC236}">
                <a16:creationId xmlns:a16="http://schemas.microsoft.com/office/drawing/2014/main" id="{10C8E191-89A1-423B-ABF2-2F24E806608F}"/>
              </a:ext>
            </a:extLst>
          </p:cNvPr>
          <p:cNvSpPr/>
          <p:nvPr/>
        </p:nvSpPr>
        <p:spPr>
          <a:xfrm>
            <a:off x="827584" y="1772816"/>
            <a:ext cx="1885950" cy="1512168"/>
          </a:xfrm>
          <a:prstGeom prst="snipRoundRect">
            <a:avLst>
              <a:gd name="adj1" fmla="val 0"/>
              <a:gd name="adj2" fmla="val 15812"/>
            </a:avLst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lin ang="5400000" scaled="1"/>
          </a:gra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15001F44-2055-484F-9F1D-1F06F526F3C5}"/>
              </a:ext>
            </a:extLst>
          </p:cNvPr>
          <p:cNvCxnSpPr>
            <a:cxnSpLocks/>
          </p:cNvCxnSpPr>
          <p:nvPr/>
        </p:nvCxnSpPr>
        <p:spPr>
          <a:xfrm>
            <a:off x="827584" y="2132856"/>
            <a:ext cx="1905000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677D460-D68D-4C02-8728-410D001FBDCC}"/>
              </a:ext>
            </a:extLst>
          </p:cNvPr>
          <p:cNvSpPr txBox="1"/>
          <p:nvPr/>
        </p:nvSpPr>
        <p:spPr>
          <a:xfrm>
            <a:off x="827584" y="1844824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お問い合わせ</a:t>
            </a:r>
          </a:p>
        </p:txBody>
      </p:sp>
      <p:pic>
        <p:nvPicPr>
          <p:cNvPr id="2050" name="Picture 2" descr="マイページログイン">
            <a:extLst>
              <a:ext uri="{FF2B5EF4-FFF2-40B4-BE49-F238E27FC236}">
                <a16:creationId xmlns:a16="http://schemas.microsoft.com/office/drawing/2014/main" id="{F77846F7-EE69-4C5A-AA19-3F0E14001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564904"/>
            <a:ext cx="1728192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バイク自賠責保険【i自賠】カスタマーセンターお問い合わせ">
            <a:extLst>
              <a:ext uri="{FF2B5EF4-FFF2-40B4-BE49-F238E27FC236}">
                <a16:creationId xmlns:a16="http://schemas.microsoft.com/office/drawing/2014/main" id="{403FD317-240A-4D05-AEE8-FE139A2FA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878310"/>
            <a:ext cx="190500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C848CDD-1D7A-4EF0-B913-F2E09D71E282}"/>
              </a:ext>
            </a:extLst>
          </p:cNvPr>
          <p:cNvSpPr txBox="1"/>
          <p:nvPr/>
        </p:nvSpPr>
        <p:spPr>
          <a:xfrm>
            <a:off x="1187624" y="2276872"/>
            <a:ext cx="152591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カスタマーセンター</a:t>
            </a:r>
            <a:endParaRPr kumimoji="1" lang="en-US" altLang="ja-JP" sz="1000" dirty="0"/>
          </a:p>
          <a:p>
            <a:r>
              <a:rPr kumimoji="1" lang="en-US" altLang="ja-JP" sz="1400" b="1" dirty="0">
                <a:solidFill>
                  <a:schemeClr val="accent6">
                    <a:lumMod val="75000"/>
                  </a:schemeClr>
                </a:solidFill>
              </a:rPr>
              <a:t>0120-238-381</a:t>
            </a:r>
          </a:p>
          <a:p>
            <a:r>
              <a:rPr lang="ja-JP" altLang="en-US" sz="900" dirty="0"/>
              <a:t>平日：</a:t>
            </a:r>
            <a:r>
              <a:rPr lang="en-US" altLang="ja-JP" sz="900" dirty="0"/>
              <a:t>9</a:t>
            </a:r>
            <a:r>
              <a:rPr lang="ja-JP" altLang="en-US" sz="900" dirty="0"/>
              <a:t>～</a:t>
            </a:r>
            <a:r>
              <a:rPr lang="en-US" altLang="ja-JP" sz="900" dirty="0"/>
              <a:t>20</a:t>
            </a:r>
            <a:r>
              <a:rPr lang="ja-JP" altLang="en-US" sz="900" dirty="0"/>
              <a:t>時</a:t>
            </a:r>
            <a:endParaRPr lang="en-US" altLang="ja-JP" sz="900" dirty="0"/>
          </a:p>
          <a:p>
            <a:r>
              <a:rPr lang="ja-JP" altLang="en-US" sz="900" dirty="0"/>
              <a:t>土日・祝日：</a:t>
            </a:r>
            <a:r>
              <a:rPr lang="en-US" altLang="ja-JP" sz="900" dirty="0"/>
              <a:t>9</a:t>
            </a:r>
            <a:r>
              <a:rPr lang="ja-JP" altLang="en-US" sz="900" dirty="0"/>
              <a:t>～</a:t>
            </a:r>
            <a:r>
              <a:rPr lang="en-US" altLang="ja-JP" sz="900" dirty="0"/>
              <a:t>17</a:t>
            </a:r>
            <a:r>
              <a:rPr lang="ja-JP" altLang="en-US" sz="900" dirty="0"/>
              <a:t>時</a:t>
            </a:r>
            <a:endParaRPr lang="en-US" altLang="ja-JP" sz="900" dirty="0"/>
          </a:p>
          <a:p>
            <a:r>
              <a:rPr lang="en-US" altLang="ja-JP" sz="900" dirty="0"/>
              <a:t>(12</a:t>
            </a:r>
            <a:r>
              <a:rPr lang="ja-JP" altLang="en-US" sz="900" dirty="0"/>
              <a:t>月</a:t>
            </a:r>
            <a:r>
              <a:rPr lang="en-US" altLang="ja-JP" sz="900" dirty="0"/>
              <a:t>31</a:t>
            </a:r>
            <a:r>
              <a:rPr lang="ja-JP" altLang="en-US" sz="900" dirty="0"/>
              <a:t>日～</a:t>
            </a:r>
            <a:r>
              <a:rPr lang="en-US" altLang="ja-JP" sz="900" dirty="0"/>
              <a:t>1</a:t>
            </a:r>
            <a:r>
              <a:rPr lang="ja-JP" altLang="en-US" sz="900" dirty="0"/>
              <a:t>月</a:t>
            </a:r>
            <a:r>
              <a:rPr lang="en-US" altLang="ja-JP" sz="900" dirty="0"/>
              <a:t>3</a:t>
            </a:r>
            <a:r>
              <a:rPr lang="ja-JP" altLang="en-US" sz="900" dirty="0"/>
              <a:t>日は休業</a:t>
            </a:r>
            <a:r>
              <a:rPr lang="en-US" altLang="ja-JP" sz="900" dirty="0"/>
              <a:t>)</a:t>
            </a:r>
          </a:p>
        </p:txBody>
      </p:sp>
      <p:pic>
        <p:nvPicPr>
          <p:cNvPr id="2054" name="Picture 6" descr="事故連絡・保険金請求">
            <a:extLst>
              <a:ext uri="{FF2B5EF4-FFF2-40B4-BE49-F238E27FC236}">
                <a16:creationId xmlns:a16="http://schemas.microsoft.com/office/drawing/2014/main" id="{E76C2E85-70D7-4170-BD31-21DFFB548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204" y="3216290"/>
            <a:ext cx="1866900" cy="1062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A229F338-FD7C-45BC-91DB-0E6FF1E2C931}"/>
              </a:ext>
            </a:extLst>
          </p:cNvPr>
          <p:cNvCxnSpPr>
            <a:cxnSpLocks/>
          </p:cNvCxnSpPr>
          <p:nvPr/>
        </p:nvCxnSpPr>
        <p:spPr>
          <a:xfrm>
            <a:off x="3603104" y="2492896"/>
            <a:ext cx="1905000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45DA337-A5EF-4EDA-AAEA-4D59C69311D0}"/>
              </a:ext>
            </a:extLst>
          </p:cNvPr>
          <p:cNvSpPr txBox="1"/>
          <p:nvPr/>
        </p:nvSpPr>
        <p:spPr>
          <a:xfrm>
            <a:off x="3635896" y="2143889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ご契約者さま</a:t>
            </a:r>
          </a:p>
        </p:txBody>
      </p:sp>
      <p:pic>
        <p:nvPicPr>
          <p:cNvPr id="2056" name="Picture 8" descr="関連画像">
            <a:extLst>
              <a:ext uri="{FF2B5EF4-FFF2-40B4-BE49-F238E27FC236}">
                <a16:creationId xmlns:a16="http://schemas.microsoft.com/office/drawing/2014/main" id="{17719914-76E0-4064-BA78-17D47C35A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71600" y="2476408"/>
            <a:ext cx="232512" cy="23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224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E36E661-5D19-41F6-AD37-F9C20082CA51}"/>
              </a:ext>
            </a:extLst>
          </p:cNvPr>
          <p:cNvSpPr/>
          <p:nvPr/>
        </p:nvSpPr>
        <p:spPr>
          <a:xfrm>
            <a:off x="611560" y="404664"/>
            <a:ext cx="4464496" cy="1008112"/>
          </a:xfrm>
          <a:prstGeom prst="rect">
            <a:avLst/>
          </a:prstGeom>
          <a:solidFill>
            <a:srgbClr val="E06B0A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自賠責保険料は</a:t>
            </a:r>
            <a:endParaRPr kumimoji="1" lang="en-US" altLang="ja-JP" sz="2400" dirty="0"/>
          </a:p>
          <a:p>
            <a:pPr algn="ctr"/>
            <a:r>
              <a:rPr lang="ja-JP" altLang="en-US" sz="2400" dirty="0"/>
              <a:t>どこで加入しても</a:t>
            </a:r>
            <a:r>
              <a:rPr kumimoji="1" lang="ja-JP" altLang="en-US" sz="2400" dirty="0"/>
              <a:t>同じです！！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6841AC1C-3299-4713-B5EF-BA73061DD351}"/>
              </a:ext>
            </a:extLst>
          </p:cNvPr>
          <p:cNvSpPr/>
          <p:nvPr/>
        </p:nvSpPr>
        <p:spPr>
          <a:xfrm>
            <a:off x="611560" y="1772816"/>
            <a:ext cx="4464496" cy="1296144"/>
          </a:xfrm>
          <a:prstGeom prst="roundRect">
            <a:avLst>
              <a:gd name="adj" fmla="val 9394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インターネットで手続きできるのは</a:t>
            </a:r>
            <a:endParaRPr kumimoji="1" lang="en-US" altLang="ja-JP" sz="2000" dirty="0"/>
          </a:p>
          <a:p>
            <a:pPr algn="ctr"/>
            <a:r>
              <a:rPr lang="ja-JP" altLang="en-US" sz="2000" dirty="0"/>
              <a:t>このサイト！</a:t>
            </a:r>
            <a:endParaRPr lang="en-US" altLang="ja-JP" sz="2000" dirty="0"/>
          </a:p>
          <a:p>
            <a:pPr algn="ctr"/>
            <a:r>
              <a:rPr kumimoji="1" lang="ja-JP" altLang="en-US" sz="1600" dirty="0"/>
              <a:t>原付、</a:t>
            </a:r>
            <a:r>
              <a:rPr kumimoji="1" lang="en-US" altLang="ja-JP" sz="1600" dirty="0"/>
              <a:t>250cc</a:t>
            </a:r>
            <a:r>
              <a:rPr kumimoji="1" lang="ja-JP" altLang="en-US" sz="1600" dirty="0"/>
              <a:t>以下のバイク限定</a:t>
            </a:r>
            <a:endParaRPr kumimoji="1" lang="en-US" altLang="ja-JP" sz="1600" dirty="0"/>
          </a:p>
          <a:p>
            <a:pPr algn="ctr"/>
            <a:r>
              <a:rPr lang="ja-JP" altLang="en-US" sz="1600" dirty="0"/>
              <a:t>自賠責保険手続きサイト</a:t>
            </a:r>
            <a:endParaRPr kumimoji="1" lang="ja-JP" altLang="en-US" sz="16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D75BFD9-18E0-42C6-90DD-B906167D909E}"/>
              </a:ext>
            </a:extLst>
          </p:cNvPr>
          <p:cNvSpPr/>
          <p:nvPr/>
        </p:nvSpPr>
        <p:spPr>
          <a:xfrm>
            <a:off x="395536" y="3625860"/>
            <a:ext cx="4464496" cy="1171292"/>
          </a:xfrm>
          <a:prstGeom prst="rect">
            <a:avLst/>
          </a:prstGeom>
          <a:gradFill>
            <a:gsLst>
              <a:gs pos="0">
                <a:srgbClr val="E20000"/>
              </a:gs>
              <a:gs pos="54000">
                <a:srgbClr val="FF6D6D"/>
              </a:gs>
              <a:gs pos="100000">
                <a:srgbClr val="FF0000"/>
              </a:gs>
            </a:gsLst>
          </a:gradFill>
          <a:effectLst>
            <a:glow rad="63500">
              <a:schemeClr val="accent2">
                <a:lumMod val="40000"/>
                <a:lumOff val="60000"/>
                <a:alpha val="40000"/>
              </a:schemeClr>
            </a:glow>
            <a:outerShdw blurRad="40000" dist="23000" dir="5400000" rotWithShape="0">
              <a:schemeClr val="accent2">
                <a:lumMod val="40000"/>
                <a:lumOff val="60000"/>
                <a:alpha val="35000"/>
              </a:scheme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101600" h="3937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552F8BA-4B93-44C0-88BC-9E3B1DD95736}"/>
              </a:ext>
            </a:extLst>
          </p:cNvPr>
          <p:cNvSpPr/>
          <p:nvPr/>
        </p:nvSpPr>
        <p:spPr>
          <a:xfrm>
            <a:off x="755576" y="3717032"/>
            <a:ext cx="302433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kumimoji="1" lang="ja-JP" altLang="en-US" sz="2400" b="1" cap="none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バイク自賠責保険</a:t>
            </a:r>
            <a:endParaRPr lang="ja-JP" altLang="en-US" sz="2400" b="1" cap="none" spc="50" dirty="0">
              <a:ln w="0"/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9" name="吹き出し: 円形 8">
            <a:extLst>
              <a:ext uri="{FF2B5EF4-FFF2-40B4-BE49-F238E27FC236}">
                <a16:creationId xmlns:a16="http://schemas.microsoft.com/office/drawing/2014/main" id="{1611AE00-01DA-471D-B705-8BE5DF66DF69}"/>
              </a:ext>
            </a:extLst>
          </p:cNvPr>
          <p:cNvSpPr/>
          <p:nvPr/>
        </p:nvSpPr>
        <p:spPr>
          <a:xfrm>
            <a:off x="3347864" y="3697868"/>
            <a:ext cx="1080120" cy="523220"/>
          </a:xfrm>
          <a:prstGeom prst="wedgeEllipseCallout">
            <a:avLst>
              <a:gd name="adj1" fmla="val -1632"/>
              <a:gd name="adj2" fmla="val 47539"/>
            </a:avLst>
          </a:prstGeom>
          <a:solidFill>
            <a:schemeClr val="bg1"/>
          </a:solidFill>
          <a:ln w="15875">
            <a:solidFill>
              <a:srgbClr val="FF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4EC0400-2CD4-4648-8420-7CFD70DB9202}"/>
              </a:ext>
            </a:extLst>
          </p:cNvPr>
          <p:cNvSpPr/>
          <p:nvPr/>
        </p:nvSpPr>
        <p:spPr>
          <a:xfrm>
            <a:off x="3419872" y="3687415"/>
            <a:ext cx="88678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b="1" i="1" dirty="0">
                <a:ln w="12700">
                  <a:solidFill>
                    <a:srgbClr val="FF3333"/>
                  </a:solidFill>
                  <a:prstDash val="solid"/>
                </a:ln>
                <a:solidFill>
                  <a:schemeClr val="bg1"/>
                </a:solidFill>
                <a:effectLst>
                  <a:glow rad="25400">
                    <a:srgbClr val="FF0000">
                      <a:alpha val="40000"/>
                    </a:srgbClr>
                  </a:glow>
                  <a:outerShdw blurRad="63500" dist="63500" dir="2700000" algn="tl" rotWithShape="0">
                    <a:srgbClr val="FF0000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ｉ自賠</a:t>
            </a:r>
            <a:endParaRPr lang="ja-JP" altLang="en-US" sz="2400" b="1" i="1" cap="none" spc="0" dirty="0">
              <a:ln w="12700">
                <a:solidFill>
                  <a:srgbClr val="FF3333"/>
                </a:solidFill>
                <a:prstDash val="solid"/>
              </a:ln>
              <a:solidFill>
                <a:schemeClr val="bg1"/>
              </a:solidFill>
              <a:effectLst>
                <a:glow rad="25400">
                  <a:srgbClr val="FF0000">
                    <a:alpha val="40000"/>
                  </a:srgbClr>
                </a:glow>
                <a:outerShdw blurRad="63500" dist="63500" dir="2700000" algn="tl" rotWithShape="0">
                  <a:srgbClr val="FF0000"/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474D51E-816F-4D8A-B770-3FF48750766F}"/>
              </a:ext>
            </a:extLst>
          </p:cNvPr>
          <p:cNvSpPr/>
          <p:nvPr/>
        </p:nvSpPr>
        <p:spPr>
          <a:xfrm>
            <a:off x="755576" y="4164539"/>
            <a:ext cx="367240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kumimoji="1" lang="ja-JP" altLang="en-US" sz="2400" b="1" cap="none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お申込み手続きはこちら</a:t>
            </a:r>
            <a:endParaRPr lang="ja-JP" altLang="en-US" sz="2400" b="1" cap="none" spc="50" dirty="0">
              <a:ln w="0"/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9044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208716-E22F-44CA-93B4-9749B694CB4D}"/>
              </a:ext>
            </a:extLst>
          </p:cNvPr>
          <p:cNvSpPr txBox="1"/>
          <p:nvPr/>
        </p:nvSpPr>
        <p:spPr>
          <a:xfrm>
            <a:off x="1259632" y="1268760"/>
            <a:ext cx="46085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現在ご加入いただいている</a:t>
            </a:r>
          </a:p>
          <a:p>
            <a:pPr algn="ctr"/>
            <a:r>
              <a:rPr lang="ja-JP" altLang="en-US" sz="2800" dirty="0">
                <a:solidFill>
                  <a:srgbClr val="0070C0"/>
                </a:solidFill>
              </a:rPr>
              <a:t>自賠責保険の満期が</a:t>
            </a:r>
          </a:p>
          <a:p>
            <a:pPr algn="ctr"/>
            <a:r>
              <a:rPr lang="ja-JP" altLang="en-US" sz="2800" dirty="0">
                <a:solidFill>
                  <a:srgbClr val="0070C0"/>
                </a:solidFill>
              </a:rPr>
              <a:t>近づいています！</a:t>
            </a:r>
          </a:p>
          <a:p>
            <a:pPr algn="ctr"/>
            <a:r>
              <a:rPr lang="ja-JP" altLang="en-US" sz="2800" dirty="0">
                <a:solidFill>
                  <a:srgbClr val="FF0000"/>
                </a:solidFill>
              </a:rPr>
              <a:t>今すぐ手続きできます！</a:t>
            </a:r>
          </a:p>
        </p:txBody>
      </p:sp>
      <p:sp>
        <p:nvSpPr>
          <p:cNvPr id="6" name="吹き出し: 四角形 5">
            <a:extLst>
              <a:ext uri="{FF2B5EF4-FFF2-40B4-BE49-F238E27FC236}">
                <a16:creationId xmlns:a16="http://schemas.microsoft.com/office/drawing/2014/main" id="{7804E67C-3E02-4AB4-AFAA-C7973B9531E3}"/>
              </a:ext>
            </a:extLst>
          </p:cNvPr>
          <p:cNvSpPr/>
          <p:nvPr/>
        </p:nvSpPr>
        <p:spPr>
          <a:xfrm>
            <a:off x="1331640" y="1196752"/>
            <a:ext cx="4464496" cy="1887890"/>
          </a:xfrm>
          <a:prstGeom prst="wedgeRectCallout">
            <a:avLst>
              <a:gd name="adj1" fmla="val 68354"/>
              <a:gd name="adj2" fmla="val -2468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908F993-AE86-451A-9E97-AC3D35C52C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196753"/>
            <a:ext cx="2596477" cy="1887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427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662</Words>
  <Application>Microsoft Office PowerPoint</Application>
  <PresentationFormat>画面に合わせる (4:3)</PresentationFormat>
  <Paragraphs>87</Paragraphs>
  <Slides>9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9</vt:i4>
      </vt:variant>
    </vt:vector>
  </HeadingPairs>
  <TitlesOfParts>
    <vt:vector size="19" baseType="lpstr">
      <vt:lpstr>HGPｺﾞｼｯｸE</vt:lpstr>
      <vt:lpstr>HGP創英角ｺﾞｼｯｸUB</vt:lpstr>
      <vt:lpstr>ＭＳ Ｐゴシック</vt:lpstr>
      <vt:lpstr>游ゴシック</vt:lpstr>
      <vt:lpstr>Arial</vt:lpstr>
      <vt:lpstr>Bahnschrift</vt:lpstr>
      <vt:lpstr>Calibri</vt:lpstr>
      <vt:lpstr>Office ​​テーマ</vt:lpstr>
      <vt:lpstr>Worksheet</vt:lpstr>
      <vt:lpstr>Microsoft Excel ワークシート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クリエイトジャパン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クリエイトジャパン</dc:creator>
  <cp:lastModifiedBy>takeya8139@gmail.com</cp:lastModifiedBy>
  <cp:revision>54</cp:revision>
  <dcterms:created xsi:type="dcterms:W3CDTF">2017-12-28T10:47:59Z</dcterms:created>
  <dcterms:modified xsi:type="dcterms:W3CDTF">2020-05-11T10:49:51Z</dcterms:modified>
</cp:coreProperties>
</file>